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9" r:id="rId3"/>
    <p:sldId id="273" r:id="rId4"/>
    <p:sldId id="274" r:id="rId5"/>
    <p:sldId id="275" r:id="rId6"/>
    <p:sldId id="276" r:id="rId7"/>
    <p:sldId id="277" r:id="rId8"/>
    <p:sldId id="264" r:id="rId9"/>
    <p:sldId id="279" r:id="rId10"/>
    <p:sldId id="263" r:id="rId11"/>
    <p:sldId id="257" r:id="rId12"/>
    <p:sldId id="261" r:id="rId13"/>
    <p:sldId id="260" r:id="rId14"/>
    <p:sldId id="258" r:id="rId15"/>
    <p:sldId id="266" r:id="rId16"/>
    <p:sldId id="262" r:id="rId17"/>
    <p:sldId id="265" r:id="rId18"/>
    <p:sldId id="278" r:id="rId19"/>
    <p:sldId id="267" r:id="rId20"/>
    <p:sldId id="268" r:id="rId21"/>
    <p:sldId id="269" r:id="rId22"/>
    <p:sldId id="272" r:id="rId23"/>
    <p:sldId id="270" r:id="rId24"/>
    <p:sldId id="271" r:id="rId25"/>
  </p:sldIdLst>
  <p:sldSz cx="9144000" cy="6858000" type="screen4x3"/>
  <p:notesSz cx="6858000" cy="9144000"/>
  <p:embeddedFontLst>
    <p:embeddedFont>
      <p:font typeface="GreeceBlack" panose="020B0600000000000000" pitchFamily="34" charset="0"/>
      <p:regular r:id="rId26"/>
    </p:embeddedFont>
    <p:embeddedFont>
      <p:font typeface="vtks distress" panose="02000000000000000000" pitchFamily="2" charset="0"/>
      <p:regular r:id="rId27"/>
    </p:embeddedFont>
    <p:embeddedFont>
      <p:font typeface="Aaron" panose="02020900000000000000" pitchFamily="18" charset="0"/>
      <p:bold r:id="rId2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1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53624" y="3336359"/>
            <a:ext cx="30111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vtks distress" panose="02000000000000000000" pitchFamily="2" charset="0"/>
              </a:rPr>
              <a:t>13</a:t>
            </a:r>
            <a:r>
              <a:rPr lang="en-US" sz="8000" dirty="0" smtClean="0">
                <a:latin typeface="Aaron" panose="02020900000000000000" pitchFamily="18" charset="0"/>
              </a:rPr>
              <a:t>.</a:t>
            </a:r>
            <a:r>
              <a:rPr lang="en-US" sz="8000" dirty="0" smtClean="0">
                <a:latin typeface="vtks distress" panose="02000000000000000000" pitchFamily="2" charset="0"/>
              </a:rPr>
              <a:t>8</a:t>
            </a:r>
            <a:r>
              <a:rPr lang="en-US" sz="4400" dirty="0" smtClean="0">
                <a:latin typeface="vtks distress" panose="02000000000000000000" pitchFamily="2" charset="0"/>
              </a:rPr>
              <a:t>b</a:t>
            </a:r>
            <a:r>
              <a:rPr lang="en-US" sz="8000" dirty="0" smtClean="0">
                <a:latin typeface="Aaron" panose="02020900000000000000" pitchFamily="18" charset="0"/>
              </a:rPr>
              <a:t>-</a:t>
            </a:r>
            <a:r>
              <a:rPr lang="en-US" sz="8000" dirty="0" smtClean="0">
                <a:latin typeface="vtks distress" panose="02000000000000000000" pitchFamily="2" charset="0"/>
              </a:rPr>
              <a:t>14</a:t>
            </a:r>
            <a:r>
              <a:rPr lang="en-US" sz="8000" dirty="0" smtClean="0">
                <a:latin typeface="Aaron" panose="02020900000000000000" pitchFamily="18" charset="0"/>
              </a:rPr>
              <a:t>.</a:t>
            </a:r>
            <a:r>
              <a:rPr lang="en-US" sz="8000" dirty="0" smtClean="0">
                <a:latin typeface="vtks distress" panose="02000000000000000000" pitchFamily="2" charset="0"/>
              </a:rPr>
              <a:t>1</a:t>
            </a:r>
            <a:r>
              <a:rPr lang="en-US" sz="4400" dirty="0" smtClean="0">
                <a:latin typeface="vtks distress" panose="02000000000000000000" pitchFamily="2" charset="0"/>
              </a:rPr>
              <a:t>a</a:t>
            </a:r>
            <a:endParaRPr lang="en-US" sz="8000" dirty="0">
              <a:latin typeface="vtks distress" panose="02000000000000000000" pitchFamily="2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Perfect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telios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filled up, completed, brought to an end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86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8129">
            <a:off x="2210714" y="2015646"/>
            <a:ext cx="4657257" cy="3087964"/>
          </a:xfrm>
          <a:prstGeom prst="rect">
            <a:avLst/>
          </a:prstGeom>
          <a:effectLst>
            <a:outerShdw blurRad="127000" dist="254000" dir="2700000" algn="tl" rotWithShape="0">
              <a:prstClr val="black">
                <a:alpha val="35000"/>
              </a:prstClr>
            </a:outerShdw>
          </a:effectLst>
        </p:spPr>
      </p:pic>
      <p:grpSp>
        <p:nvGrpSpPr>
          <p:cNvPr id="2" name="Group 1"/>
          <p:cNvGrpSpPr/>
          <p:nvPr/>
        </p:nvGrpSpPr>
        <p:grpSpPr>
          <a:xfrm>
            <a:off x="967560" y="316180"/>
            <a:ext cx="2038534" cy="1774372"/>
            <a:chOff x="967560" y="316180"/>
            <a:chExt cx="2038534" cy="1774372"/>
          </a:xfrm>
        </p:grpSpPr>
        <p:sp>
          <p:nvSpPr>
            <p:cNvPr id="22" name="Oval Callout 21"/>
            <p:cNvSpPr/>
            <p:nvPr/>
          </p:nvSpPr>
          <p:spPr>
            <a:xfrm flipH="1">
              <a:off x="967560" y="316180"/>
              <a:ext cx="2038534" cy="1774372"/>
            </a:xfrm>
            <a:prstGeom prst="wedgeEllipseCallout">
              <a:avLst>
                <a:gd name="adj1" fmla="val -44902"/>
                <a:gd name="adj2" fmla="val 70670"/>
              </a:avLst>
            </a:prstGeom>
            <a:solidFill>
              <a:srgbClr val="FFFFFF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90500" h="190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79814" y="923959"/>
              <a:ext cx="1850571" cy="64633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90500" h="190500"/>
            </a:sp3d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GreeceBlack" panose="020B0600000000000000" pitchFamily="34" charset="0"/>
                </a:rPr>
                <a:t>Mine!</a:t>
              </a:r>
              <a:endParaRPr lang="en-US" sz="3600" dirty="0">
                <a:latin typeface="GreeceBlack" panose="020B0600000000000000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815105" y="923959"/>
            <a:ext cx="2038534" cy="1774372"/>
            <a:chOff x="6056822" y="593644"/>
            <a:chExt cx="2038534" cy="1774372"/>
          </a:xfrm>
        </p:grpSpPr>
        <p:sp>
          <p:nvSpPr>
            <p:cNvPr id="26" name="Oval Callout 25"/>
            <p:cNvSpPr/>
            <p:nvPr/>
          </p:nvSpPr>
          <p:spPr>
            <a:xfrm>
              <a:off x="6056822" y="593644"/>
              <a:ext cx="2038534" cy="1774372"/>
            </a:xfrm>
            <a:prstGeom prst="wedgeEllipseCallout">
              <a:avLst>
                <a:gd name="adj1" fmla="val -59672"/>
                <a:gd name="adj2" fmla="val 54958"/>
              </a:avLst>
            </a:prstGeom>
            <a:solidFill>
              <a:srgbClr val="FFFFFF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90500" h="190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 flipH="1">
              <a:off x="6132531" y="1201423"/>
              <a:ext cx="1850571" cy="64633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90500" h="1905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latin typeface="GreeceBlack" panose="020B0600000000000000" pitchFamily="34" charset="0"/>
                </a:rPr>
                <a:t>NO!</a:t>
              </a:r>
              <a:endParaRPr lang="en-US" sz="3600" dirty="0">
                <a:latin typeface="GreeceBlack" panose="020B0600000000000000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4823">
            <a:off x="2275009" y="990491"/>
            <a:ext cx="4593981" cy="4593981"/>
          </a:xfrm>
          <a:prstGeom prst="rect">
            <a:avLst/>
          </a:prstGeom>
          <a:effectLst>
            <a:outerShdw blurRad="127000" dist="254000" dir="8100000" algn="tr" rotWithShape="0">
              <a:prstClr val="black">
                <a:alpha val="35000"/>
              </a:prstClr>
            </a:outerShdw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63998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Main Views: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7804" y="1068862"/>
            <a:ext cx="8104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Completed canon of Scripture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7800" y="2157438"/>
            <a:ext cx="8104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The mature Church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7800" y="2723485"/>
            <a:ext cx="8104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Jesus' 2</a:t>
            </a:r>
            <a:r>
              <a:rPr lang="en-US" sz="3600" baseline="30000" dirty="0"/>
              <a:t>nd</a:t>
            </a:r>
            <a:r>
              <a:rPr lang="en-US" sz="3600" dirty="0"/>
              <a:t> Coming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7796" y="3300426"/>
            <a:ext cx="8104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The </a:t>
            </a:r>
            <a:r>
              <a:rPr lang="en-US" sz="3600" dirty="0" smtClean="0"/>
              <a:t>Eternal State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74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2" grpId="0"/>
      <p:bldP spid="22" grpId="1"/>
      <p:bldP spid="22" grpId="2"/>
      <p:bldP spid="23" grpId="0"/>
      <p:bldP spid="23" grpId="1"/>
      <p:bldP spid="23" grpId="2"/>
      <p:bldP spid="24" grpId="0"/>
      <p:bldP spid="24" grpId="1"/>
      <p:bldP spid="24" grpId="2"/>
      <p:bldP spid="25" grpId="0"/>
      <p:bldP spid="2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Cor. 1:7-8 </a:t>
            </a:r>
            <a:r>
              <a:rPr lang="en-US" sz="3600" dirty="0" smtClean="0"/>
              <a:t>- </a:t>
            </a:r>
            <a:r>
              <a:rPr lang="en-US" sz="3600" baseline="30000" dirty="0"/>
              <a:t>7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… come short in no gift, eagerly waiting for the revelation of our Lord Jesus Christ, </a:t>
            </a:r>
            <a:r>
              <a:rPr lang="en-US" sz="3600" baseline="30000" dirty="0"/>
              <a:t>8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who will also confirm you to the end,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that you may be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blameless in the day of our Lord Jesus Christ.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Adam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Clarke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en-US" sz="3600" dirty="0" smtClean="0"/>
              <a:t> “The </a:t>
            </a:r>
            <a:r>
              <a:rPr lang="en-US" sz="3600" dirty="0"/>
              <a:t>state of eternal </a:t>
            </a:r>
            <a:r>
              <a:rPr lang="en-US" sz="3600" dirty="0" smtClean="0"/>
              <a:t>blessedness … then </a:t>
            </a:r>
            <a:r>
              <a:rPr lang="en-US" sz="3600" dirty="0"/>
              <a:t>that which is in part—that which is imperfect, shall be done away; the imperfect as well as the probationary state shall cease forever</a:t>
            </a:r>
            <a:r>
              <a:rPr lang="en-US" sz="3600" dirty="0" smtClean="0"/>
              <a:t>.”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64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Eph. 3:18-19 </a:t>
            </a:r>
            <a:r>
              <a:rPr lang="en-US" sz="3600" dirty="0" smtClean="0"/>
              <a:t>- </a:t>
            </a:r>
            <a:r>
              <a:rPr lang="en-US" sz="3600" baseline="30000" dirty="0"/>
              <a:t>18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… be able to comprehend with all the saints what is the width and length and depth and height — </a:t>
            </a:r>
            <a:r>
              <a:rPr lang="en-US" sz="3600" baseline="30000" dirty="0"/>
              <a:t>19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to know the love of Christ which passes knowledge; that you may be filled with all the fullness of God.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03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Heb. 11:1 </a:t>
            </a:r>
            <a:r>
              <a:rPr lang="en-US" sz="3200" dirty="0" smtClean="0"/>
              <a:t>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Faith is the substance of things hoped for and the evidence of things not seen.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4" y="2564376"/>
            <a:ext cx="80389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Horatio </a:t>
            </a:r>
            <a:r>
              <a:rPr lang="en-US" sz="3200" dirty="0" err="1">
                <a:solidFill>
                  <a:schemeClr val="accent2">
                    <a:lumMod val="50000"/>
                  </a:schemeClr>
                </a:solidFill>
              </a:rPr>
              <a:t>Spafford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200" dirty="0"/>
              <a:t>“Lord haste the day when my faith shall be sight</a:t>
            </a:r>
            <a:r>
              <a:rPr lang="en-US" sz="3200" dirty="0" smtClean="0"/>
              <a:t>”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8686" y="4012175"/>
            <a:ext cx="80389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/>
              <a:t>Hope is </a:t>
            </a:r>
            <a:r>
              <a:rPr lang="en-US" sz="3200" i="1" dirty="0"/>
              <a:t>future tense faith</a:t>
            </a:r>
            <a:r>
              <a:rPr lang="en-US" sz="3200" dirty="0"/>
              <a:t>, </a:t>
            </a:r>
            <a:r>
              <a:rPr lang="en-US" sz="3200" dirty="0" smtClean="0"/>
              <a:t>or … 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9568" y="5002778"/>
            <a:ext cx="8038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/>
              <a:t>faith is </a:t>
            </a:r>
            <a:r>
              <a:rPr lang="en-US" sz="3200" i="1" dirty="0"/>
              <a:t>present tense hope</a:t>
            </a:r>
            <a:endParaRPr lang="en-US" sz="3200" i="1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17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2"/>
      <p:bldP spid="23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87254">
            <a:off x="793488" y="533786"/>
            <a:ext cx="7557025" cy="4592992"/>
          </a:xfrm>
          <a:prstGeom prst="rect">
            <a:avLst/>
          </a:prstGeom>
          <a:effectLst>
            <a:outerShdw blurRad="127000" dist="254000" dir="8100000" algn="tr" rotWithShape="0">
              <a:prstClr val="black">
                <a:alpha val="3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6668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Acts 1:8 </a:t>
            </a:r>
            <a:r>
              <a:rPr lang="en-US" sz="3200" dirty="0" smtClean="0"/>
              <a:t>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But you shall receive power when the Holy Spirit has come upon you; and you shall be witnesses to Me in Jerusalem, and in all Judea and Samaria, and to the end of the earth.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25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It is always possible to park directly outside any building you are visiting.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9549" y="2216281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A detective can only solve a case once he has been suspended from duty.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6986" y="3796039"/>
            <a:ext cx="8258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If you decide to start dancing in the street, everyone you bump into will know all the steps.</a:t>
            </a: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21" grpId="1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Acts 8:14-17 </a:t>
            </a:r>
            <a:r>
              <a:rPr lang="en-US" altLang="en-US" sz="3400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US" altLang="en-US" sz="3400" i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400" baseline="30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14</a:t>
            </a:r>
            <a:r>
              <a:rPr lang="en-US" altLang="en-US" sz="34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400" dirty="0">
                <a:solidFill>
                  <a:schemeClr val="accent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Now when the apostles who were at Jerusalem heard that Samaria had received the word of God, they sent Peter and John to them, </a:t>
            </a:r>
            <a:r>
              <a:rPr lang="en-US" altLang="en-US" sz="3400" baseline="30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15</a:t>
            </a:r>
            <a:r>
              <a:rPr lang="en-US" altLang="en-US" sz="34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400" dirty="0">
                <a:solidFill>
                  <a:schemeClr val="accent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who, when they had come down, prayed for them that they might </a:t>
            </a:r>
            <a:r>
              <a:rPr lang="en-US" altLang="en-US" sz="3400" dirty="0" smtClean="0">
                <a:solidFill>
                  <a:schemeClr val="accent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receive </a:t>
            </a:r>
            <a:r>
              <a:rPr lang="en-US" altLang="en-US" sz="3400" dirty="0">
                <a:solidFill>
                  <a:schemeClr val="accent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the Holy Spirit. </a:t>
            </a:r>
            <a:endParaRPr lang="en-US" altLang="en-US" sz="3400" dirty="0">
              <a:solidFill>
                <a:schemeClr val="accent2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21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400" baseline="30000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16</a:t>
            </a:r>
            <a:r>
              <a:rPr lang="en-US" altLang="en-US" sz="3400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400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For as yet He had fallen upon none of them. They had only been baptized in the name of the Lord Jesus. </a:t>
            </a:r>
            <a:r>
              <a:rPr lang="en-US" altLang="en-US" sz="3400" baseline="30000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17</a:t>
            </a:r>
            <a:r>
              <a:rPr lang="en-US" altLang="en-US" sz="3400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400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Then they laid hands on them, and they received the Holy Spirit. </a:t>
            </a:r>
            <a:endParaRPr lang="en-US" altLang="en-US" sz="3400" dirty="0">
              <a:solidFill>
                <a:schemeClr val="accent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937122" y="3065002"/>
            <a:ext cx="2788936" cy="89182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66805" y="3563083"/>
            <a:ext cx="4940770" cy="89182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3" grpId="0" animBg="1"/>
      <p:bldP spid="23" grpId="1" animBg="1"/>
      <p:bldP spid="24" grpId="0" animBg="1"/>
      <p:bldP spid="24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67" y="626169"/>
            <a:ext cx="8258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R. A. Torrey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3600" dirty="0" smtClean="0"/>
              <a:t>“You </a:t>
            </a:r>
            <a:r>
              <a:rPr lang="en-US" sz="3600" dirty="0"/>
              <a:t>can call it whatever you want to call it, but I'd rather have the right thing with the wrong name than the wrong thing with the right name any day</a:t>
            </a:r>
            <a:r>
              <a:rPr lang="en-US" sz="3600" dirty="0" smtClean="0"/>
              <a:t>.”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66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He</a:t>
            </a:r>
            <a:r>
              <a:rPr lang="en-US" sz="3600" dirty="0"/>
              <a:t> (the Holy Spirit’s presence – </a:t>
            </a:r>
            <a:r>
              <a:rPr lang="en-US" sz="3600" i="1" dirty="0"/>
              <a:t>indwelling</a:t>
            </a:r>
            <a:r>
              <a:rPr lang="en-US" sz="3600" dirty="0"/>
              <a:t>) is received by faith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8667" y="2239377"/>
            <a:ext cx="8161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chemeClr val="accent2">
                    <a:lumMod val="50000"/>
                  </a:schemeClr>
                </a:solidFill>
              </a:rPr>
              <a:t>It </a:t>
            </a:r>
            <a:r>
              <a:rPr lang="en-US" sz="3600" dirty="0" smtClean="0"/>
              <a:t>(the </a:t>
            </a:r>
            <a:r>
              <a:rPr lang="en-US" sz="3600" dirty="0"/>
              <a:t>Holy Spirit’s </a:t>
            </a:r>
            <a:r>
              <a:rPr lang="en-US" sz="3600" dirty="0" smtClean="0"/>
              <a:t>power – </a:t>
            </a:r>
            <a:r>
              <a:rPr lang="en-US" sz="3600" i="1" dirty="0" smtClean="0"/>
              <a:t>infusion</a:t>
            </a:r>
            <a:r>
              <a:rPr lang="en-US" sz="3600" dirty="0" smtClean="0"/>
              <a:t>) is also </a:t>
            </a:r>
            <a:r>
              <a:rPr lang="en-US" sz="3600" dirty="0"/>
              <a:t>received by faith</a:t>
            </a:r>
          </a:p>
        </p:txBody>
      </p:sp>
    </p:spTree>
    <p:extLst>
      <p:ext uri="{BB962C8B-B14F-4D97-AF65-F5344CB8AC3E}">
        <p14:creationId xmlns:p14="http://schemas.microsoft.com/office/powerpoint/2010/main" val="4179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5" grpId="0"/>
      <p:bldP spid="2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C. H. Spurgeon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3600" dirty="0" smtClean="0"/>
              <a:t>“Oh</a:t>
            </a:r>
            <a:r>
              <a:rPr lang="en-US" sz="3600" dirty="0"/>
              <a:t>, let my hands forget their skill,</a:t>
            </a:r>
          </a:p>
          <a:p>
            <a:r>
              <a:rPr lang="en-US" sz="3600" dirty="0"/>
              <a:t>My tongue be silent, cold, and still,</a:t>
            </a:r>
          </a:p>
          <a:p>
            <a:r>
              <a:rPr lang="en-US" sz="3600" dirty="0"/>
              <a:t>This bounding heart forget to beat,</a:t>
            </a:r>
          </a:p>
          <a:p>
            <a:r>
              <a:rPr lang="en-US" sz="3600" dirty="0"/>
              <a:t>If I forget the mercy-seat</a:t>
            </a:r>
            <a:r>
              <a:rPr lang="en-US" sz="3600" dirty="0" smtClean="0"/>
              <a:t>!”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78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Most laptop computers are powerful enough to override the communication systems of any invading alien civilization.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668" y="3855514"/>
            <a:ext cx="83693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It does not matter if you are heavily outnumbered in a fight involving martial arts </a:t>
            </a:r>
            <a:r>
              <a:rPr lang="en-US" sz="3500" dirty="0" smtClean="0"/>
              <a:t>-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4994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your enemies will wait patiently to attack you one by one by dancing around in a threatening manner until you have knocked out their predecessors.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14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Police Departments give their officers personality tests to make sure they are deliberately assigned a partner who is their total opposite.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667" y="3858328"/>
            <a:ext cx="8258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You can always find a chainsaw when you need one.</a:t>
            </a:r>
          </a:p>
          <a:p>
            <a:endParaRPr lang="en-US" sz="35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71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Television news bulletins usually contain a story that affects you personally at that precise moment you turn the </a:t>
            </a:r>
            <a:r>
              <a:rPr lang="en-US" sz="3500" dirty="0" smtClean="0"/>
              <a:t>TV on</a:t>
            </a:r>
            <a:r>
              <a:rPr lang="en-US" sz="3500" dirty="0"/>
              <a:t>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667" y="3858328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When they are alone, all foreigners prefer to speak English to each other. </a:t>
            </a:r>
            <a:endParaRPr lang="en-US" sz="35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98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If they're villains, they will probably speak with a British accent.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77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Never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i="1" dirty="0"/>
              <a:t>not even at any time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9549" y="1703853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Fails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ekpiptō</a:t>
            </a:r>
            <a:r>
              <a:rPr lang="en-US" sz="3600" b="1" cap="all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to fall</a:t>
            </a:r>
            <a:r>
              <a:rPr lang="en-US" sz="3600" dirty="0"/>
              <a:t> or </a:t>
            </a:r>
            <a:r>
              <a:rPr lang="en-US" sz="3600" i="1" dirty="0"/>
              <a:t>drop away from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8821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build="allAtOnce"/>
      <p:bldP spid="2" grpId="2" build="allAtOnce"/>
      <p:bldP spid="21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Will fail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katargeō</a:t>
            </a:r>
            <a:r>
              <a:rPr lang="en-US" sz="3600" dirty="0"/>
              <a:t> – </a:t>
            </a:r>
            <a:r>
              <a:rPr lang="en-US" sz="3600" i="1" dirty="0"/>
              <a:t>to render powerless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2800" dirty="0" smtClean="0">
                <a:latin typeface="vtks distress" panose="02000000000000000000" pitchFamily="2" charset="0"/>
              </a:rPr>
              <a:t>b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28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214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DAFD617-E102-4751-9410-7C7FDB8F0863}" vid="{B233A1A1-D7F2-447C-A7D5-7DF9B442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2751</TotalTime>
  <Words>1103</Words>
  <Application>Microsoft Office PowerPoint</Application>
  <PresentationFormat>On-screen Show (4:3)</PresentationFormat>
  <Paragraphs>449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GreeceBlack</vt:lpstr>
      <vt:lpstr>Times New Roman</vt:lpstr>
      <vt:lpstr>vtks distress</vt:lpstr>
      <vt:lpstr>Arial</vt:lpstr>
      <vt:lpstr>Aaron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20</cp:revision>
  <dcterms:created xsi:type="dcterms:W3CDTF">2015-01-21T23:31:28Z</dcterms:created>
  <dcterms:modified xsi:type="dcterms:W3CDTF">2015-01-25T13:16:32Z</dcterms:modified>
</cp:coreProperties>
</file>